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sldIdLst>
    <p:sldId id="256" r:id="rId2"/>
    <p:sldId id="267" r:id="rId3"/>
    <p:sldId id="268" r:id="rId4"/>
    <p:sldId id="263" r:id="rId5"/>
    <p:sldId id="261" r:id="rId6"/>
    <p:sldId id="269" r:id="rId7"/>
    <p:sldId id="270" r:id="rId8"/>
    <p:sldId id="271" r:id="rId9"/>
    <p:sldId id="272" r:id="rId10"/>
    <p:sldId id="273" r:id="rId11"/>
    <p:sldId id="280" r:id="rId12"/>
    <p:sldId id="276" r:id="rId13"/>
    <p:sldId id="274" r:id="rId14"/>
    <p:sldId id="277" r:id="rId15"/>
    <p:sldId id="278" r:id="rId16"/>
    <p:sldId id="275" r:id="rId17"/>
    <p:sldId id="265" r:id="rId18"/>
    <p:sldId id="266" r:id="rId19"/>
    <p:sldId id="259" r:id="rId20"/>
    <p:sldId id="27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60"/>
  </p:normalViewPr>
  <p:slideViewPr>
    <p:cSldViewPr>
      <p:cViewPr varScale="1">
        <p:scale>
          <a:sx n="68" d="100"/>
          <a:sy n="68" d="100"/>
        </p:scale>
        <p:origin x="147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7/19/2020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72639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9546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40179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053990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831239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143826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364548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421076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473461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86517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7/19/2020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578271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7/19/2020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6867172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7/19/2020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7251331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7/19/2020</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559614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7/19/2020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386075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7/19/2020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028404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7/19/2020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75469285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F0CA242C-2A87-467D-BEE2-59BE57E5421E}"/>
              </a:ext>
            </a:extLst>
          </p:cNvPr>
          <p:cNvPicPr>
            <a:picLocks noChangeAspect="1"/>
          </p:cNvPicPr>
          <p:nvPr/>
        </p:nvPicPr>
        <p:blipFill rotWithShape="1">
          <a:blip r:embed="rId2">
            <a:alphaModFix amt="45000"/>
          </a:blip>
          <a:srcRect l="5008" r="1660" b="1"/>
          <a:stretch/>
        </p:blipFill>
        <p:spPr>
          <a:xfrm>
            <a:off x="20" y="10"/>
            <a:ext cx="9143980" cy="6857990"/>
          </a:xfrm>
          <a:prstGeom prst="rect">
            <a:avLst/>
          </a:prstGeom>
        </p:spPr>
      </p:pic>
      <p:sp>
        <p:nvSpPr>
          <p:cNvPr id="2" name="Title 1">
            <a:extLst>
              <a:ext uri="{FF2B5EF4-FFF2-40B4-BE49-F238E27FC236}">
                <a16:creationId xmlns:a16="http://schemas.microsoft.com/office/drawing/2014/main" id="{E49640A5-7B6A-487D-8A64-9E2F5060C8D4}"/>
              </a:ext>
            </a:extLst>
          </p:cNvPr>
          <p:cNvSpPr>
            <a:spLocks noGrp="1"/>
          </p:cNvSpPr>
          <p:nvPr>
            <p:ph type="ctrTitle"/>
          </p:nvPr>
        </p:nvSpPr>
        <p:spPr>
          <a:xfrm>
            <a:off x="1327149" y="2091263"/>
            <a:ext cx="6489703" cy="2461504"/>
          </a:xfrm>
        </p:spPr>
        <p:txBody>
          <a:bodyPr>
            <a:normAutofit fontScale="90000"/>
          </a:bodyPr>
          <a:lstStyle/>
          <a:p>
            <a:r>
              <a:rPr lang="mk-MK" sz="5800" dirty="0"/>
              <a:t>Автономен собирач на отпадоци</a:t>
            </a:r>
            <a:endParaRPr lang="en-US" sz="5800" dirty="0"/>
          </a:p>
        </p:txBody>
      </p:sp>
      <p:sp>
        <p:nvSpPr>
          <p:cNvPr id="3" name="Subtitle 2">
            <a:extLst>
              <a:ext uri="{FF2B5EF4-FFF2-40B4-BE49-F238E27FC236}">
                <a16:creationId xmlns:a16="http://schemas.microsoft.com/office/drawing/2014/main" id="{6C2ABC44-C0ED-486F-B74C-ADB97E07B73F}"/>
              </a:ext>
            </a:extLst>
          </p:cNvPr>
          <p:cNvSpPr>
            <a:spLocks noGrp="1"/>
          </p:cNvSpPr>
          <p:nvPr>
            <p:ph type="subTitle" idx="1"/>
          </p:nvPr>
        </p:nvSpPr>
        <p:spPr>
          <a:xfrm>
            <a:off x="1327149" y="4623127"/>
            <a:ext cx="6491400" cy="710873"/>
          </a:xfrm>
        </p:spPr>
        <p:txBody>
          <a:bodyPr>
            <a:normAutofit fontScale="92500" lnSpcReduction="10000"/>
          </a:bodyPr>
          <a:lstStyle/>
          <a:p>
            <a:r>
              <a:rPr lang="mk-MK" dirty="0">
                <a:solidFill>
                  <a:schemeClr val="tx1"/>
                </a:solidFill>
              </a:rPr>
              <a:t>Филип Трајковски 171005</a:t>
            </a:r>
          </a:p>
          <a:p>
            <a:r>
              <a:rPr lang="mk-MK" dirty="0">
                <a:solidFill>
                  <a:schemeClr val="tx1"/>
                </a:solidFill>
              </a:rPr>
              <a:t>Аида Машовиќ 171044</a:t>
            </a:r>
            <a:endParaRPr lang="en-US" dirty="0">
              <a:solidFill>
                <a:schemeClr val="tx1"/>
              </a:solidFill>
            </a:endParaRPr>
          </a:p>
        </p:txBody>
      </p:sp>
    </p:spTree>
    <p:extLst>
      <p:ext uri="{BB962C8B-B14F-4D97-AF65-F5344CB8AC3E}">
        <p14:creationId xmlns:p14="http://schemas.microsoft.com/office/powerpoint/2010/main" val="13153914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152-C739-472D-BF04-835A34AED34C}"/>
              </a:ext>
            </a:extLst>
          </p:cNvPr>
          <p:cNvSpPr>
            <a:spLocks noGrp="1"/>
          </p:cNvSpPr>
          <p:nvPr>
            <p:ph type="title"/>
          </p:nvPr>
        </p:nvSpPr>
        <p:spPr/>
        <p:txBody>
          <a:bodyPr/>
          <a:lstStyle/>
          <a:p>
            <a:r>
              <a:rPr lang="mk-MK" dirty="0"/>
              <a:t>Програмирање на модулите и интеграција на јазлите</a:t>
            </a:r>
          </a:p>
        </p:txBody>
      </p:sp>
      <p:sp>
        <p:nvSpPr>
          <p:cNvPr id="3" name="Content Placeholder 2">
            <a:extLst>
              <a:ext uri="{FF2B5EF4-FFF2-40B4-BE49-F238E27FC236}">
                <a16:creationId xmlns:a16="http://schemas.microsoft.com/office/drawing/2014/main" id="{C25EF3F8-3DAC-4AAB-94BF-D29D2167420B}"/>
              </a:ext>
            </a:extLst>
          </p:cNvPr>
          <p:cNvSpPr>
            <a:spLocks noGrp="1"/>
          </p:cNvSpPr>
          <p:nvPr>
            <p:ph idx="1"/>
          </p:nvPr>
        </p:nvSpPr>
        <p:spPr>
          <a:xfrm>
            <a:off x="609598" y="2160590"/>
            <a:ext cx="6934201" cy="3880773"/>
          </a:xfrm>
        </p:spPr>
        <p:txBody>
          <a:bodyPr>
            <a:noAutofit/>
          </a:bodyPr>
          <a:lstStyle/>
          <a:p>
            <a:pPr algn="just"/>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3. </a:t>
            </a:r>
            <a:r>
              <a:rPr lang="en-US" sz="2000" b="1"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image_processing_node</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 претставува јазол одговорен за обработка на сликите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frames)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кои ги презема од топикот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image.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Се применува алгоритам за детектирање на објекти со бела боја со помош на маска, при што се задаваат долната и горната граница на белата боја во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HSV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просторот на бои. Најпрво, откако ќе се преземе сликата, и се намалува големината, се заматува и се конвертира во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HSV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просторот на бои. Ова претпроцесирање на сликата го правиме за да го намалиме шумот со што би се олеснил текот на самото процесирање со тоа што фокусот ќе биде ставен на структурните објекти внатре во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frame-</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от (како што е хартиениот отпадок – топче).</a:t>
            </a:r>
            <a:endParaRPr lang="mk-MK" sz="2000" dirty="0">
              <a:solidFill>
                <a:schemeClr val="accent1"/>
              </a:solidFill>
            </a:endParaRPr>
          </a:p>
        </p:txBody>
      </p:sp>
    </p:spTree>
    <p:extLst>
      <p:ext uri="{BB962C8B-B14F-4D97-AF65-F5344CB8AC3E}">
        <p14:creationId xmlns:p14="http://schemas.microsoft.com/office/powerpoint/2010/main" val="148961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1BDB-B35C-47FB-BED4-5DD84145A127}"/>
              </a:ext>
            </a:extLst>
          </p:cNvPr>
          <p:cNvSpPr>
            <a:spLocks noGrp="1"/>
          </p:cNvSpPr>
          <p:nvPr>
            <p:ph type="title"/>
          </p:nvPr>
        </p:nvSpPr>
        <p:spPr/>
        <p:txBody>
          <a:bodyPr/>
          <a:lstStyle/>
          <a:p>
            <a:r>
              <a:rPr lang="mk-MK" dirty="0"/>
              <a:t>Програмирање на модулите и интеграција на јазлите</a:t>
            </a:r>
          </a:p>
        </p:txBody>
      </p:sp>
      <p:pic>
        <p:nvPicPr>
          <p:cNvPr id="5" name="Content Placeholder 4">
            <a:extLst>
              <a:ext uri="{FF2B5EF4-FFF2-40B4-BE49-F238E27FC236}">
                <a16:creationId xmlns:a16="http://schemas.microsoft.com/office/drawing/2014/main" id="{48D3739C-274A-4B2C-A9FE-421290D485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667" y="2768600"/>
            <a:ext cx="5255659" cy="1320800"/>
          </a:xfrm>
        </p:spPr>
      </p:pic>
    </p:spTree>
    <p:extLst>
      <p:ext uri="{BB962C8B-B14F-4D97-AF65-F5344CB8AC3E}">
        <p14:creationId xmlns:p14="http://schemas.microsoft.com/office/powerpoint/2010/main" val="2880943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6F20-17CC-4E5A-ADD8-5249A2CCA2AB}"/>
              </a:ext>
            </a:extLst>
          </p:cNvPr>
          <p:cNvSpPr>
            <a:spLocks noGrp="1"/>
          </p:cNvSpPr>
          <p:nvPr>
            <p:ph type="title"/>
          </p:nvPr>
        </p:nvSpPr>
        <p:spPr/>
        <p:txBody>
          <a:bodyPr/>
          <a:lstStyle/>
          <a:p>
            <a:r>
              <a:rPr lang="mk-MK" dirty="0"/>
              <a:t>Програмирање на модулите и интеграција на јазлите</a:t>
            </a:r>
          </a:p>
        </p:txBody>
      </p:sp>
      <p:pic>
        <p:nvPicPr>
          <p:cNvPr id="5" name="Content Placeholder 4" descr="A screenshot of a social media post&#10;&#10;Description automatically generated">
            <a:extLst>
              <a:ext uri="{FF2B5EF4-FFF2-40B4-BE49-F238E27FC236}">
                <a16:creationId xmlns:a16="http://schemas.microsoft.com/office/drawing/2014/main" id="{FA517F37-D26E-473C-9FF8-9B7D19848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79" y="2057400"/>
            <a:ext cx="5715000" cy="4572000"/>
          </a:xfrm>
        </p:spPr>
      </p:pic>
    </p:spTree>
    <p:extLst>
      <p:ext uri="{BB962C8B-B14F-4D97-AF65-F5344CB8AC3E}">
        <p14:creationId xmlns:p14="http://schemas.microsoft.com/office/powerpoint/2010/main" val="264145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5DD8-058D-454F-AF19-ECB35A7CFBE6}"/>
              </a:ext>
            </a:extLst>
          </p:cNvPr>
          <p:cNvSpPr>
            <a:spLocks noGrp="1"/>
          </p:cNvSpPr>
          <p:nvPr>
            <p:ph type="title"/>
          </p:nvPr>
        </p:nvSpPr>
        <p:spPr/>
        <p:txBody>
          <a:bodyPr/>
          <a:lstStyle/>
          <a:p>
            <a:r>
              <a:rPr lang="mk-MK" dirty="0"/>
              <a:t>Програмирање на модулите и интеграција на јазлите</a:t>
            </a:r>
          </a:p>
        </p:txBody>
      </p:sp>
      <p:sp>
        <p:nvSpPr>
          <p:cNvPr id="3" name="Content Placeholder 2">
            <a:extLst>
              <a:ext uri="{FF2B5EF4-FFF2-40B4-BE49-F238E27FC236}">
                <a16:creationId xmlns:a16="http://schemas.microsoft.com/office/drawing/2014/main" id="{F4DD3378-57AD-47BE-97DB-B499FCE81FF5}"/>
              </a:ext>
            </a:extLst>
          </p:cNvPr>
          <p:cNvSpPr>
            <a:spLocks noGrp="1"/>
          </p:cNvSpPr>
          <p:nvPr>
            <p:ph idx="1"/>
          </p:nvPr>
        </p:nvSpPr>
        <p:spPr>
          <a:xfrm>
            <a:off x="609598" y="2160590"/>
            <a:ext cx="7010401" cy="3880773"/>
          </a:xfrm>
        </p:spPr>
        <p:txBody>
          <a:bodyPr>
            <a:noAutofit/>
          </a:bodyPr>
          <a:lstStyle/>
          <a:p>
            <a:pPr algn="just"/>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Потоа се конструира маска за белата боја и се изведува серија на дилатации и ерозии за да се отстранат малите траги (меурчиња) останати во маската. По ова, се наоѓаат контурите на маската и се иницијализира центарот на отпадокот -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x, y</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координатите. Секако ова се прави едниствено доколку е најдена барем една контура во маската од самата слика (односно е пронајден некаков објект со бела боја). Притоа се зема најголемата контура доколку има повеќе и се пресметува минималниот опфаќачки круг и неговиот центар. Откако ќе се одреди локацијата на центарот на отпадокот, поточно неговите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x</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и</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y</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координати, јазолот ги публикува на топикот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location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во кориснички креиран податочен тип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Location.</a:t>
            </a:r>
            <a:endParaRPr lang="mk-MK" sz="2000" dirty="0">
              <a:solidFill>
                <a:schemeClr val="accent1"/>
              </a:solidFill>
            </a:endParaRPr>
          </a:p>
        </p:txBody>
      </p:sp>
    </p:spTree>
    <p:extLst>
      <p:ext uri="{BB962C8B-B14F-4D97-AF65-F5344CB8AC3E}">
        <p14:creationId xmlns:p14="http://schemas.microsoft.com/office/powerpoint/2010/main" val="2047287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FB15-CF61-41F3-9A78-844DFC312CB2}"/>
              </a:ext>
            </a:extLst>
          </p:cNvPr>
          <p:cNvSpPr>
            <a:spLocks noGrp="1"/>
          </p:cNvSpPr>
          <p:nvPr>
            <p:ph type="title"/>
          </p:nvPr>
        </p:nvSpPr>
        <p:spPr/>
        <p:txBody>
          <a:bodyPr/>
          <a:lstStyle/>
          <a:p>
            <a:r>
              <a:rPr lang="mk-MK" dirty="0"/>
              <a:t>Програмирање на модулите и интеграција на јазлите</a:t>
            </a:r>
          </a:p>
        </p:txBody>
      </p:sp>
      <p:pic>
        <p:nvPicPr>
          <p:cNvPr id="5" name="Content Placeholder 4" descr="A screenshot of a cell phone&#10;&#10;Description automatically generated">
            <a:extLst>
              <a:ext uri="{FF2B5EF4-FFF2-40B4-BE49-F238E27FC236}">
                <a16:creationId xmlns:a16="http://schemas.microsoft.com/office/drawing/2014/main" id="{4C727783-745B-4571-B8DE-89775801BA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873" y="2514600"/>
            <a:ext cx="6988127" cy="2971800"/>
          </a:xfrm>
        </p:spPr>
      </p:pic>
    </p:spTree>
    <p:extLst>
      <p:ext uri="{BB962C8B-B14F-4D97-AF65-F5344CB8AC3E}">
        <p14:creationId xmlns:p14="http://schemas.microsoft.com/office/powerpoint/2010/main" val="1077044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0F59-0C29-4FBF-91C1-42BB3B534767}"/>
              </a:ext>
            </a:extLst>
          </p:cNvPr>
          <p:cNvSpPr>
            <a:spLocks noGrp="1"/>
          </p:cNvSpPr>
          <p:nvPr>
            <p:ph type="title"/>
          </p:nvPr>
        </p:nvSpPr>
        <p:spPr/>
        <p:txBody>
          <a:bodyPr/>
          <a:lstStyle/>
          <a:p>
            <a:r>
              <a:rPr lang="mk-MK" dirty="0"/>
              <a:t>Програмирање на модулите и интеграција на јазлите</a:t>
            </a:r>
          </a:p>
        </p:txBody>
      </p:sp>
      <p:pic>
        <p:nvPicPr>
          <p:cNvPr id="5" name="Content Placeholder 4" descr="A screenshot of a cell phone&#10;&#10;Description automatically generated">
            <a:extLst>
              <a:ext uri="{FF2B5EF4-FFF2-40B4-BE49-F238E27FC236}">
                <a16:creationId xmlns:a16="http://schemas.microsoft.com/office/drawing/2014/main" id="{2FBEA841-F9C5-41AD-85B7-9526EE9CEE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590800"/>
            <a:ext cx="6195312" cy="3048000"/>
          </a:xfrm>
        </p:spPr>
      </p:pic>
    </p:spTree>
    <p:extLst>
      <p:ext uri="{BB962C8B-B14F-4D97-AF65-F5344CB8AC3E}">
        <p14:creationId xmlns:p14="http://schemas.microsoft.com/office/powerpoint/2010/main" val="1232657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BCA9-C0FD-4C8C-8BA8-7DEFCD62E077}"/>
              </a:ext>
            </a:extLst>
          </p:cNvPr>
          <p:cNvSpPr>
            <a:spLocks noGrp="1"/>
          </p:cNvSpPr>
          <p:nvPr>
            <p:ph type="title"/>
          </p:nvPr>
        </p:nvSpPr>
        <p:spPr/>
        <p:txBody>
          <a:bodyPr/>
          <a:lstStyle/>
          <a:p>
            <a:r>
              <a:rPr lang="mk-MK" dirty="0"/>
              <a:t>Програмирање на модулите и интеграција на јазлите</a:t>
            </a:r>
          </a:p>
        </p:txBody>
      </p:sp>
      <p:sp>
        <p:nvSpPr>
          <p:cNvPr id="3" name="Content Placeholder 2">
            <a:extLst>
              <a:ext uri="{FF2B5EF4-FFF2-40B4-BE49-F238E27FC236}">
                <a16:creationId xmlns:a16="http://schemas.microsoft.com/office/drawing/2014/main" id="{FBCE53DA-3BD6-4008-ABDE-890963A2C875}"/>
              </a:ext>
            </a:extLst>
          </p:cNvPr>
          <p:cNvSpPr>
            <a:spLocks noGrp="1"/>
          </p:cNvSpPr>
          <p:nvPr>
            <p:ph idx="1"/>
          </p:nvPr>
        </p:nvSpPr>
        <p:spPr>
          <a:xfrm>
            <a:off x="609599" y="2160590"/>
            <a:ext cx="6781801" cy="3880773"/>
          </a:xfrm>
        </p:spPr>
        <p:txBody>
          <a:bodyPr/>
          <a:lstStyle/>
          <a:p>
            <a:pPr algn="just"/>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4. </a:t>
            </a:r>
            <a:r>
              <a:rPr lang="en-US" sz="2000" b="1"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decision_node</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овој јазол е претплатен на топикот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location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од каде ги добива надворешните координати (позицијата) на отпадокот и со инверзна кинематика ги пресметува внатрешните координати односно поместувањата кои треба да бидат направени со сервомоторите. Откако ќе бидат направени овие пресметки се задаваат командите до сервомоторите. Всушност, има посебни методи во кои се задаваат командите за да се пристапи до отпадокот </a:t>
            </a:r>
            <a:r>
              <a:rPr lang="en-US" sz="2000"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goTo</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како и до самата канта </a:t>
            </a:r>
            <a:r>
              <a:rPr lang="en-US" sz="2000"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goToTrash</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a:t>
            </a:r>
            <a:endPar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endParaRPr lang="mk-MK" dirty="0"/>
          </a:p>
        </p:txBody>
      </p:sp>
    </p:spTree>
    <p:extLst>
      <p:ext uri="{BB962C8B-B14F-4D97-AF65-F5344CB8AC3E}">
        <p14:creationId xmlns:p14="http://schemas.microsoft.com/office/powerpoint/2010/main" val="3917540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083E-6EFF-4C16-B258-3B2AEB0E5BAF}"/>
              </a:ext>
            </a:extLst>
          </p:cNvPr>
          <p:cNvSpPr>
            <a:spLocks noGrp="1"/>
          </p:cNvSpPr>
          <p:nvPr>
            <p:ph type="title"/>
          </p:nvPr>
        </p:nvSpPr>
        <p:spPr>
          <a:xfrm>
            <a:off x="609599" y="609600"/>
            <a:ext cx="6347713" cy="533400"/>
          </a:xfrm>
        </p:spPr>
        <p:txBody>
          <a:bodyPr>
            <a:normAutofit fontScale="90000"/>
          </a:bodyPr>
          <a:lstStyle/>
          <a:p>
            <a:r>
              <a:rPr lang="mk-MK" dirty="0"/>
              <a:t>Код за инверзна кинематика</a:t>
            </a: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5B51C53E-EF54-4658-871F-4DD2AC1EED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730" y="1143000"/>
            <a:ext cx="3613916" cy="5638800"/>
          </a:xfrm>
        </p:spPr>
      </p:pic>
      <p:pic>
        <p:nvPicPr>
          <p:cNvPr id="7" name="Picture 6" descr="A screenshot of a cell phone&#10;&#10;Description automatically generated">
            <a:extLst>
              <a:ext uri="{FF2B5EF4-FFF2-40B4-BE49-F238E27FC236}">
                <a16:creationId xmlns:a16="http://schemas.microsoft.com/office/drawing/2014/main" id="{5F60A211-87AF-4CF0-9F39-9CDE180C2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455" y="1132114"/>
            <a:ext cx="3982006" cy="5649686"/>
          </a:xfrm>
          <a:prstGeom prst="rect">
            <a:avLst/>
          </a:prstGeom>
        </p:spPr>
      </p:pic>
    </p:spTree>
    <p:extLst>
      <p:ext uri="{BB962C8B-B14F-4D97-AF65-F5344CB8AC3E}">
        <p14:creationId xmlns:p14="http://schemas.microsoft.com/office/powerpoint/2010/main" val="1974861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82D86-036A-4511-9713-7022C05526D5}"/>
              </a:ext>
            </a:extLst>
          </p:cNvPr>
          <p:cNvSpPr>
            <a:spLocks noGrp="1"/>
          </p:cNvSpPr>
          <p:nvPr>
            <p:ph type="title"/>
          </p:nvPr>
        </p:nvSpPr>
        <p:spPr>
          <a:xfrm>
            <a:off x="595084" y="221551"/>
            <a:ext cx="6347713" cy="609600"/>
          </a:xfrm>
        </p:spPr>
        <p:txBody>
          <a:bodyPr>
            <a:normAutofit fontScale="90000"/>
          </a:bodyPr>
          <a:lstStyle/>
          <a:p>
            <a:r>
              <a:rPr lang="mk-MK" dirty="0"/>
              <a:t>Код за инверзна кинематика</a:t>
            </a: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F4A3951A-472F-40C2-885A-1A12841137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876300"/>
            <a:ext cx="4051382" cy="5105400"/>
          </a:xfrm>
        </p:spPr>
      </p:pic>
      <p:pic>
        <p:nvPicPr>
          <p:cNvPr id="7" name="Picture 6" descr="A screenshot of a social media post&#10;&#10;Description automatically generated">
            <a:extLst>
              <a:ext uri="{FF2B5EF4-FFF2-40B4-BE49-F238E27FC236}">
                <a16:creationId xmlns:a16="http://schemas.microsoft.com/office/drawing/2014/main" id="{BC70CD1D-D50B-47D8-9B64-CF6FA514C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83" y="939592"/>
            <a:ext cx="4051382" cy="5105400"/>
          </a:xfrm>
          <a:prstGeom prst="rect">
            <a:avLst/>
          </a:prstGeom>
        </p:spPr>
      </p:pic>
    </p:spTree>
    <p:extLst>
      <p:ext uri="{BB962C8B-B14F-4D97-AF65-F5344CB8AC3E}">
        <p14:creationId xmlns:p14="http://schemas.microsoft.com/office/powerpoint/2010/main" val="2927319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94555024">
            <a:hlinkClick r:id="" action="ppaction://media"/>
            <a:extLst>
              <a:ext uri="{FF2B5EF4-FFF2-40B4-BE49-F238E27FC236}">
                <a16:creationId xmlns:a16="http://schemas.microsoft.com/office/drawing/2014/main" id="{9CF018B0-0072-4AF0-8D6A-D76457DB9C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800" y="1905000"/>
            <a:ext cx="6781800" cy="3774341"/>
          </a:xfrm>
          <a:prstGeom prst="rect">
            <a:avLst/>
          </a:prstGeom>
        </p:spPr>
      </p:pic>
    </p:spTree>
    <p:extLst>
      <p:ext uri="{BB962C8B-B14F-4D97-AF65-F5344CB8AC3E}">
        <p14:creationId xmlns:p14="http://schemas.microsoft.com/office/powerpoint/2010/main" val="270986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17EB-5CB4-47E1-A098-B8C44FA12DA3}"/>
              </a:ext>
            </a:extLst>
          </p:cNvPr>
          <p:cNvSpPr>
            <a:spLocks noGrp="1"/>
          </p:cNvSpPr>
          <p:nvPr>
            <p:ph type="title"/>
          </p:nvPr>
        </p:nvSpPr>
        <p:spPr/>
        <p:txBody>
          <a:bodyPr/>
          <a:lstStyle/>
          <a:p>
            <a:r>
              <a:rPr lang="mk-MK" dirty="0"/>
              <a:t>Опис на идејата</a:t>
            </a:r>
          </a:p>
        </p:txBody>
      </p:sp>
      <p:sp>
        <p:nvSpPr>
          <p:cNvPr id="3" name="Content Placeholder 2">
            <a:extLst>
              <a:ext uri="{FF2B5EF4-FFF2-40B4-BE49-F238E27FC236}">
                <a16:creationId xmlns:a16="http://schemas.microsoft.com/office/drawing/2014/main" id="{49130653-4B1E-49E5-99CC-5BEBA5F3B9C4}"/>
              </a:ext>
            </a:extLst>
          </p:cNvPr>
          <p:cNvSpPr>
            <a:spLocks noGrp="1"/>
          </p:cNvSpPr>
          <p:nvPr>
            <p:ph idx="1"/>
          </p:nvPr>
        </p:nvSpPr>
        <p:spPr>
          <a:xfrm>
            <a:off x="609598" y="2160590"/>
            <a:ext cx="7086601" cy="3880773"/>
          </a:xfrm>
        </p:spPr>
        <p:txBody>
          <a:bodyPr>
            <a:normAutofit/>
          </a:bodyPr>
          <a:lstStyle/>
          <a:p>
            <a:pPr algn="just"/>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Нашиот проект претставува робот за собирање на хартиени отпадоци во бела боја. Роботската рака која ја користиме е способна да го детектира отпадокот со помош на камерата, а потоа се врши процесирање на слика, односно доколку биде детектирана бела боја, истиот објект се класифицира како отпадок. </a:t>
            </a:r>
            <a:endParaRPr lang="mk-MK" sz="2000" dirty="0">
              <a:solidFill>
                <a:schemeClr val="accent1"/>
              </a:solidFill>
            </a:endParaRPr>
          </a:p>
        </p:txBody>
      </p:sp>
    </p:spTree>
    <p:extLst>
      <p:ext uri="{BB962C8B-B14F-4D97-AF65-F5344CB8AC3E}">
        <p14:creationId xmlns:p14="http://schemas.microsoft.com/office/powerpoint/2010/main" val="388830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0E19-DA8B-42FE-A1A3-23F49A45B50D}"/>
              </a:ext>
            </a:extLst>
          </p:cNvPr>
          <p:cNvSpPr>
            <a:spLocks noGrp="1"/>
          </p:cNvSpPr>
          <p:nvPr>
            <p:ph type="title"/>
          </p:nvPr>
        </p:nvSpPr>
        <p:spPr>
          <a:xfrm>
            <a:off x="609599" y="2590800"/>
            <a:ext cx="6347713" cy="1600200"/>
          </a:xfrm>
        </p:spPr>
        <p:txBody>
          <a:bodyPr/>
          <a:lstStyle/>
          <a:p>
            <a:pPr algn="ctr"/>
            <a:r>
              <a:rPr lang="mk-MK" dirty="0"/>
              <a:t>Ви благодариме на вниманието!</a:t>
            </a:r>
          </a:p>
        </p:txBody>
      </p:sp>
      <p:sp>
        <p:nvSpPr>
          <p:cNvPr id="3" name="Content Placeholder 2">
            <a:extLst>
              <a:ext uri="{FF2B5EF4-FFF2-40B4-BE49-F238E27FC236}">
                <a16:creationId xmlns:a16="http://schemas.microsoft.com/office/drawing/2014/main" id="{33027A26-C3B7-4372-99DF-EC3A9D9E584B}"/>
              </a:ext>
            </a:extLst>
          </p:cNvPr>
          <p:cNvSpPr>
            <a:spLocks noGrp="1"/>
          </p:cNvSpPr>
          <p:nvPr>
            <p:ph idx="1"/>
          </p:nvPr>
        </p:nvSpPr>
        <p:spPr>
          <a:xfrm>
            <a:off x="914400" y="2160590"/>
            <a:ext cx="6553199" cy="3880773"/>
          </a:xfrm>
        </p:spPr>
        <p:txBody>
          <a:bodyPr/>
          <a:lstStyle/>
          <a:p>
            <a:endParaRPr lang="mk-MK" dirty="0"/>
          </a:p>
        </p:txBody>
      </p:sp>
    </p:spTree>
    <p:extLst>
      <p:ext uri="{BB962C8B-B14F-4D97-AF65-F5344CB8AC3E}">
        <p14:creationId xmlns:p14="http://schemas.microsoft.com/office/powerpoint/2010/main" val="141128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816B-DE4E-4688-B974-C03D38B36ABE}"/>
              </a:ext>
            </a:extLst>
          </p:cNvPr>
          <p:cNvSpPr>
            <a:spLocks noGrp="1"/>
          </p:cNvSpPr>
          <p:nvPr>
            <p:ph type="title"/>
          </p:nvPr>
        </p:nvSpPr>
        <p:spPr/>
        <p:txBody>
          <a:bodyPr/>
          <a:lstStyle/>
          <a:p>
            <a:r>
              <a:rPr lang="mk-MK" dirty="0"/>
              <a:t>Опис на идејата</a:t>
            </a:r>
          </a:p>
        </p:txBody>
      </p:sp>
      <p:sp>
        <p:nvSpPr>
          <p:cNvPr id="3" name="Content Placeholder 2">
            <a:extLst>
              <a:ext uri="{FF2B5EF4-FFF2-40B4-BE49-F238E27FC236}">
                <a16:creationId xmlns:a16="http://schemas.microsoft.com/office/drawing/2014/main" id="{407DDAAF-7D1C-4D4C-ACD1-3B20D70BB5EA}"/>
              </a:ext>
            </a:extLst>
          </p:cNvPr>
          <p:cNvSpPr>
            <a:spLocks noGrp="1"/>
          </p:cNvSpPr>
          <p:nvPr>
            <p:ph idx="1"/>
          </p:nvPr>
        </p:nvSpPr>
        <p:spPr>
          <a:xfrm>
            <a:off x="609598" y="2160590"/>
            <a:ext cx="7010401" cy="3880773"/>
          </a:xfrm>
        </p:spPr>
        <p:txBody>
          <a:bodyPr>
            <a:normAutofit/>
          </a:bodyPr>
          <a:lstStyle/>
          <a:p>
            <a:pPr algn="just"/>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Откако ќе ја утврди локацијата на отпадокот, според неговите координати, роботот се упатува кон него, го собира и го складира во канта за отпадоци. На овој начин се овозможува динамичко лоцирање на отпадокот во средината во која дејствува роботот, односно не е потребна претходно зададена фиксна позиција. </a:t>
            </a:r>
            <a:r>
              <a:rPr lang="mk-MK"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Роботот е дизајниран да собира отпадоци на патеки, јавни места како паркови или плажи.</a:t>
            </a:r>
            <a:endParaRPr lang="mk-MK" sz="2000" dirty="0">
              <a:solidFill>
                <a:schemeClr val="accent1"/>
              </a:solidFill>
            </a:endParaRPr>
          </a:p>
        </p:txBody>
      </p:sp>
    </p:spTree>
    <p:extLst>
      <p:ext uri="{BB962C8B-B14F-4D97-AF65-F5344CB8AC3E}">
        <p14:creationId xmlns:p14="http://schemas.microsoft.com/office/powerpoint/2010/main" val="1407827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3C7681-C28E-44E5-97B7-A7E492294759}"/>
              </a:ext>
            </a:extLst>
          </p:cNvPr>
          <p:cNvSpPr>
            <a:spLocks noGrp="1"/>
          </p:cNvSpPr>
          <p:nvPr>
            <p:ph idx="1"/>
          </p:nvPr>
        </p:nvSpPr>
        <p:spPr>
          <a:xfrm>
            <a:off x="609600" y="609600"/>
            <a:ext cx="6347714" cy="3880773"/>
          </a:xfrm>
        </p:spPr>
        <p:txBody>
          <a:bodyPr/>
          <a:lstStyle/>
          <a:p>
            <a:pPr marL="0" indent="0">
              <a:buNone/>
            </a:pPr>
            <a:endParaRPr lang="en-US" dirty="0">
              <a:solidFill>
                <a:schemeClr val="accent1"/>
              </a:solidFill>
            </a:endParaRPr>
          </a:p>
        </p:txBody>
      </p:sp>
      <p:pic>
        <p:nvPicPr>
          <p:cNvPr id="5" name="Picture 4" descr="A picture containing table&#10;&#10;Description automatically generated">
            <a:extLst>
              <a:ext uri="{FF2B5EF4-FFF2-40B4-BE49-F238E27FC236}">
                <a16:creationId xmlns:a16="http://schemas.microsoft.com/office/drawing/2014/main" id="{E0EB3E16-C860-4194-B87A-E44D19FF4F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219200"/>
            <a:ext cx="5814313" cy="4191000"/>
          </a:xfrm>
          <a:prstGeom prst="rect">
            <a:avLst/>
          </a:prstGeom>
        </p:spPr>
      </p:pic>
    </p:spTree>
    <p:extLst>
      <p:ext uri="{BB962C8B-B14F-4D97-AF65-F5344CB8AC3E}">
        <p14:creationId xmlns:p14="http://schemas.microsoft.com/office/powerpoint/2010/main" val="253065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3425-ED60-4C86-A396-4DD5287860E2}"/>
              </a:ext>
            </a:extLst>
          </p:cNvPr>
          <p:cNvSpPr>
            <a:spLocks noGrp="1"/>
          </p:cNvSpPr>
          <p:nvPr>
            <p:ph type="title"/>
          </p:nvPr>
        </p:nvSpPr>
        <p:spPr/>
        <p:txBody>
          <a:bodyPr/>
          <a:lstStyle/>
          <a:p>
            <a:r>
              <a:rPr lang="mk-MK" dirty="0"/>
              <a:t>Опис на системот</a:t>
            </a:r>
            <a:endParaRPr lang="en-US" dirty="0"/>
          </a:p>
        </p:txBody>
      </p:sp>
      <p:sp>
        <p:nvSpPr>
          <p:cNvPr id="3" name="Content Placeholder 2">
            <a:extLst>
              <a:ext uri="{FF2B5EF4-FFF2-40B4-BE49-F238E27FC236}">
                <a16:creationId xmlns:a16="http://schemas.microsoft.com/office/drawing/2014/main" id="{74527167-FFDA-4488-BA27-A84CB2674596}"/>
              </a:ext>
            </a:extLst>
          </p:cNvPr>
          <p:cNvSpPr>
            <a:spLocks noGrp="1"/>
          </p:cNvSpPr>
          <p:nvPr>
            <p:ph idx="1"/>
          </p:nvPr>
        </p:nvSpPr>
        <p:spPr>
          <a:xfrm>
            <a:off x="609599" y="2160590"/>
            <a:ext cx="6934202" cy="3880773"/>
          </a:xfrm>
        </p:spPr>
        <p:txBody>
          <a:bodyPr/>
          <a:lstStyle/>
          <a:p>
            <a:pPr algn="just"/>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Системот се состои од два дела, роботската рака и лаптоп поврзани со помош на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Arduino Uno</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Роботската рака има 6 серво мотори преку кои се изведуваат нејзините движења, додека пак со помош на камерата од лаптопот се снима околината (поточно подлогата) и се прикажува истата на екран.</a:t>
            </a:r>
          </a:p>
          <a:p>
            <a:endParaRPr lang="en-US"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289441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6B7D-149F-4F1D-A6F4-ECBDC5B85B63}"/>
              </a:ext>
            </a:extLst>
          </p:cNvPr>
          <p:cNvSpPr>
            <a:spLocks noGrp="1"/>
          </p:cNvSpPr>
          <p:nvPr>
            <p:ph type="title"/>
          </p:nvPr>
        </p:nvSpPr>
        <p:spPr/>
        <p:txBody>
          <a:bodyPr/>
          <a:lstStyle/>
          <a:p>
            <a:r>
              <a:rPr lang="mk-MK" dirty="0"/>
              <a:t>Опис на системот</a:t>
            </a:r>
          </a:p>
        </p:txBody>
      </p:sp>
      <p:sp>
        <p:nvSpPr>
          <p:cNvPr id="3" name="Content Placeholder 2">
            <a:extLst>
              <a:ext uri="{FF2B5EF4-FFF2-40B4-BE49-F238E27FC236}">
                <a16:creationId xmlns:a16="http://schemas.microsoft.com/office/drawing/2014/main" id="{29D8252A-D66F-4912-B2B5-A7F8BAB5D081}"/>
              </a:ext>
            </a:extLst>
          </p:cNvPr>
          <p:cNvSpPr>
            <a:spLocks noGrp="1"/>
          </p:cNvSpPr>
          <p:nvPr>
            <p:ph idx="1"/>
          </p:nvPr>
        </p:nvSpPr>
        <p:spPr>
          <a:xfrm>
            <a:off x="609598" y="2160590"/>
            <a:ext cx="6858001" cy="3880773"/>
          </a:xfrm>
        </p:spPr>
        <p:txBody>
          <a:bodyPr/>
          <a:lstStyle/>
          <a:p>
            <a:pPr algn="just"/>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Од аспект на логички дизајн, системот се состои од 4 јазли кои се извршуваат истовремено и се во постојана меѓусебна интеракција. Овие јазли може да се поделат во две групи, и тоа една која е задолжена за движење на роботот односно задавање на команди до сервомоторите и друга која е задолжена за процесирање на сликите и нивно прикажување на екран.</a:t>
            </a:r>
          </a:p>
          <a:p>
            <a:endParaRPr lang="mk-MK" dirty="0"/>
          </a:p>
        </p:txBody>
      </p:sp>
    </p:spTree>
    <p:extLst>
      <p:ext uri="{BB962C8B-B14F-4D97-AF65-F5344CB8AC3E}">
        <p14:creationId xmlns:p14="http://schemas.microsoft.com/office/powerpoint/2010/main" val="59238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2A69-1EB4-4791-AD3E-7FA0623B85E1}"/>
              </a:ext>
            </a:extLst>
          </p:cNvPr>
          <p:cNvSpPr>
            <a:spLocks noGrp="1"/>
          </p:cNvSpPr>
          <p:nvPr>
            <p:ph type="title"/>
          </p:nvPr>
        </p:nvSpPr>
        <p:spPr/>
        <p:txBody>
          <a:bodyPr/>
          <a:lstStyle/>
          <a:p>
            <a:r>
              <a:rPr lang="mk-MK" dirty="0"/>
              <a:t>Опис на системот</a:t>
            </a:r>
          </a:p>
        </p:txBody>
      </p:sp>
      <p:pic>
        <p:nvPicPr>
          <p:cNvPr id="4" name="Content Placeholder 3">
            <a:extLst>
              <a:ext uri="{FF2B5EF4-FFF2-40B4-BE49-F238E27FC236}">
                <a16:creationId xmlns:a16="http://schemas.microsoft.com/office/drawing/2014/main" id="{E2FC05CC-7F4F-426E-8F39-EB4B707CA71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598" y="1676400"/>
            <a:ext cx="7315201" cy="4724400"/>
          </a:xfrm>
          <a:prstGeom prst="rect">
            <a:avLst/>
          </a:prstGeom>
          <a:noFill/>
          <a:ln>
            <a:noFill/>
          </a:ln>
        </p:spPr>
      </p:pic>
    </p:spTree>
    <p:extLst>
      <p:ext uri="{BB962C8B-B14F-4D97-AF65-F5344CB8AC3E}">
        <p14:creationId xmlns:p14="http://schemas.microsoft.com/office/powerpoint/2010/main" val="404538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17FF-CE48-423C-9E6B-F8D036CA75CC}"/>
              </a:ext>
            </a:extLst>
          </p:cNvPr>
          <p:cNvSpPr>
            <a:spLocks noGrp="1"/>
          </p:cNvSpPr>
          <p:nvPr>
            <p:ph type="title"/>
          </p:nvPr>
        </p:nvSpPr>
        <p:spPr/>
        <p:txBody>
          <a:bodyPr/>
          <a:lstStyle/>
          <a:p>
            <a:r>
              <a:rPr lang="mk-MK" dirty="0"/>
              <a:t>Програмирање на модулите и интеграција на јазлите</a:t>
            </a:r>
          </a:p>
        </p:txBody>
      </p:sp>
      <p:sp>
        <p:nvSpPr>
          <p:cNvPr id="3" name="Content Placeholder 2">
            <a:extLst>
              <a:ext uri="{FF2B5EF4-FFF2-40B4-BE49-F238E27FC236}">
                <a16:creationId xmlns:a16="http://schemas.microsoft.com/office/drawing/2014/main" id="{8A3F0291-9D2F-4A47-8CD7-312296C90F8C}"/>
              </a:ext>
            </a:extLst>
          </p:cNvPr>
          <p:cNvSpPr>
            <a:spLocks noGrp="1"/>
          </p:cNvSpPr>
          <p:nvPr>
            <p:ph idx="1"/>
          </p:nvPr>
        </p:nvSpPr>
        <p:spPr>
          <a:xfrm>
            <a:off x="609598" y="2160590"/>
            <a:ext cx="6781801" cy="3880773"/>
          </a:xfrm>
        </p:spPr>
        <p:txBody>
          <a:bodyPr/>
          <a:lstStyle/>
          <a:p>
            <a:pPr algn="just"/>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1. </a:t>
            </a:r>
            <a:r>
              <a:rPr lang="en-US" sz="2000" b="1"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camera_node</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 o</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ва е јазол кој што е директно поврзан со камерата на лаптопот, постојано зема слики и ги публикува на топикот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image.</a:t>
            </a:r>
            <a:endPar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endParaRPr lang="mk-MK" dirty="0"/>
          </a:p>
        </p:txBody>
      </p:sp>
      <p:pic>
        <p:nvPicPr>
          <p:cNvPr id="5" name="Picture 4" descr="A screenshot of a social media post&#10;&#10;Description automatically generated">
            <a:extLst>
              <a:ext uri="{FF2B5EF4-FFF2-40B4-BE49-F238E27FC236}">
                <a16:creationId xmlns:a16="http://schemas.microsoft.com/office/drawing/2014/main" id="{1830F4FC-9B9F-47AE-8F99-F57C2DD06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355" y="3014348"/>
            <a:ext cx="4944165" cy="3829584"/>
          </a:xfrm>
          <a:prstGeom prst="rect">
            <a:avLst/>
          </a:prstGeom>
        </p:spPr>
      </p:pic>
    </p:spTree>
    <p:extLst>
      <p:ext uri="{BB962C8B-B14F-4D97-AF65-F5344CB8AC3E}">
        <p14:creationId xmlns:p14="http://schemas.microsoft.com/office/powerpoint/2010/main" val="137272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D87B-EF54-4236-8E7A-59BD9D335F7B}"/>
              </a:ext>
            </a:extLst>
          </p:cNvPr>
          <p:cNvSpPr>
            <a:spLocks noGrp="1"/>
          </p:cNvSpPr>
          <p:nvPr>
            <p:ph type="title"/>
          </p:nvPr>
        </p:nvSpPr>
        <p:spPr/>
        <p:txBody>
          <a:bodyPr/>
          <a:lstStyle/>
          <a:p>
            <a:r>
              <a:rPr lang="mk-MK" dirty="0"/>
              <a:t>Програмирање на модулите и интеграција на јазлите</a:t>
            </a:r>
          </a:p>
        </p:txBody>
      </p:sp>
      <p:sp>
        <p:nvSpPr>
          <p:cNvPr id="3" name="Content Placeholder 2">
            <a:extLst>
              <a:ext uri="{FF2B5EF4-FFF2-40B4-BE49-F238E27FC236}">
                <a16:creationId xmlns:a16="http://schemas.microsoft.com/office/drawing/2014/main" id="{D1363E39-56AE-46AE-A7EC-6BC9F13EE167}"/>
              </a:ext>
            </a:extLst>
          </p:cNvPr>
          <p:cNvSpPr>
            <a:spLocks noGrp="1"/>
          </p:cNvSpPr>
          <p:nvPr>
            <p:ph idx="1"/>
          </p:nvPr>
        </p:nvSpPr>
        <p:spPr>
          <a:xfrm>
            <a:off x="609598" y="2160590"/>
            <a:ext cx="6781801" cy="3880773"/>
          </a:xfrm>
        </p:spPr>
        <p:txBody>
          <a:bodyPr>
            <a:normAutofit/>
          </a:bodyPr>
          <a:lstStyle/>
          <a:p>
            <a:pPr algn="just"/>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2. </a:t>
            </a:r>
            <a:r>
              <a:rPr lang="en-US" sz="2000" b="1"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image_display_node</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овој јазол е претплатен на топикот </a:t>
            </a:r>
            <a:r>
              <a:rPr lang="en-US"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image </a:t>
            </a:r>
            <a:r>
              <a:rPr lang="mk-MK"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од каде што ги презема сликите и ги прикажува на екран.</a:t>
            </a:r>
            <a:endParaRPr lang="mk-MK" sz="2000" dirty="0">
              <a:solidFill>
                <a:schemeClr val="accent1"/>
              </a:solidFill>
            </a:endParaRPr>
          </a:p>
        </p:txBody>
      </p:sp>
      <p:pic>
        <p:nvPicPr>
          <p:cNvPr id="5" name="Picture 4" descr="A screenshot of a cell phone&#10;&#10;Description automatically generated">
            <a:extLst>
              <a:ext uri="{FF2B5EF4-FFF2-40B4-BE49-F238E27FC236}">
                <a16:creationId xmlns:a16="http://schemas.microsoft.com/office/drawing/2014/main" id="{4D957BA8-5C68-4490-910D-7AC6B4942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049" y="2971800"/>
            <a:ext cx="3982006" cy="3629532"/>
          </a:xfrm>
          <a:prstGeom prst="rect">
            <a:avLst/>
          </a:prstGeom>
        </p:spPr>
      </p:pic>
    </p:spTree>
    <p:extLst>
      <p:ext uri="{BB962C8B-B14F-4D97-AF65-F5344CB8AC3E}">
        <p14:creationId xmlns:p14="http://schemas.microsoft.com/office/powerpoint/2010/main" val="63277379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64</TotalTime>
  <Words>722</Words>
  <Application>Microsoft Office PowerPoint</Application>
  <PresentationFormat>On-screen Show (4:3)</PresentationFormat>
  <Paragraphs>29</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Trebuchet MS</vt:lpstr>
      <vt:lpstr>Wingdings 3</vt:lpstr>
      <vt:lpstr>Facet</vt:lpstr>
      <vt:lpstr>Автономен собирач на отпадоци</vt:lpstr>
      <vt:lpstr>Опис на идејата</vt:lpstr>
      <vt:lpstr>Опис на идејата</vt:lpstr>
      <vt:lpstr>PowerPoint Presentation</vt:lpstr>
      <vt:lpstr>Опис на системот</vt:lpstr>
      <vt:lpstr>Опис на системот</vt:lpstr>
      <vt:lpstr>Опис на системот</vt:lpstr>
      <vt:lpstr>Програмирање на модулите и интеграција на јазлите</vt:lpstr>
      <vt:lpstr>Програмирање на модулите и интеграција на јазлите</vt:lpstr>
      <vt:lpstr>Програмирање на модулите и интеграција на јазлите</vt:lpstr>
      <vt:lpstr>Програмирање на модулите и интеграција на јазлите</vt:lpstr>
      <vt:lpstr>Програмирање на модулите и интеграција на јазлите</vt:lpstr>
      <vt:lpstr>Програмирање на модулите и интеграција на јазлите</vt:lpstr>
      <vt:lpstr>Програмирање на модулите и интеграција на јазлите</vt:lpstr>
      <vt:lpstr>Програмирање на модулите и интеграција на јазлите</vt:lpstr>
      <vt:lpstr>Програмирање на модулите и интеграција на јазлите</vt:lpstr>
      <vt:lpstr>Код за инверзна кинематика</vt:lpstr>
      <vt:lpstr>Код за инверзна кинематика</vt:lpstr>
      <vt:lpstr>PowerPoint Presentation</vt:lpstr>
      <vt:lpstr>Ви благодариме на вниманието!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Автономен собирач на отпадоци</dc:title>
  <dc:creator>Aida Masovic</dc:creator>
  <cp:lastModifiedBy>Филип Трајковски</cp:lastModifiedBy>
  <cp:revision>10</cp:revision>
  <dcterms:created xsi:type="dcterms:W3CDTF">2020-07-13T01:15:55Z</dcterms:created>
  <dcterms:modified xsi:type="dcterms:W3CDTF">2020-07-19T14:29:48Z</dcterms:modified>
</cp:coreProperties>
</file>